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8"/>
  </p:notesMasterIdLst>
  <p:handoutMasterIdLst>
    <p:handoutMasterId r:id="rId9"/>
  </p:handoutMasterIdLst>
  <p:sldIdLst>
    <p:sldId id="261" r:id="rId2"/>
    <p:sldId id="256" r:id="rId3"/>
    <p:sldId id="263" r:id="rId4"/>
    <p:sldId id="264" r:id="rId5"/>
    <p:sldId id="265" r:id="rId6"/>
    <p:sldId id="266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18453B"/>
    <a:srgbClr val="A5B6AE"/>
    <a:srgbClr val="004639"/>
    <a:srgbClr val="004F3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18" d="100"/>
          <a:sy n="118" d="100"/>
        </p:scale>
        <p:origin x="-96" y="-27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notesViewPr>
    <p:cSldViewPr>
      <p:cViewPr varScale="1">
        <p:scale>
          <a:sx n="96" d="100"/>
          <a:sy n="96" d="100"/>
        </p:scale>
        <p:origin x="-2622" y="-96"/>
      </p:cViewPr>
      <p:guideLst>
        <p:guide orient="horz" pos="2880"/>
        <p:guide pos="2160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53340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dirty="0" smtClean="0"/>
              <a:t>Team Status Reports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</a:p>
          <a:p>
            <a:r>
              <a:rPr lang="en-US" smtClean="0"/>
              <a:t>Michigan State University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C063519-4DA7-4D19-AE44-3089EA69C7DF}" type="slidenum">
              <a:rPr lang="en-US" smtClean="0"/>
              <a:t>‹#›</a:t>
            </a:fld>
            <a:endParaRPr lang="en-US" smtClean="0"/>
          </a:p>
          <a:p>
            <a:endParaRPr lang="en-US"/>
          </a:p>
        </p:txBody>
      </p:sp>
      <p:pic>
        <p:nvPicPr>
          <p:cNvPr id="1026" name="Picture 2" descr="D:\Users\wrd\Documents\CSE498\archive\logo\capstone\png\green-green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2395" y="148590"/>
            <a:ext cx="725805" cy="46101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195794450"/>
      </p:ext>
    </p:extLst>
  </p:cSld>
  <p:clrMap bg1="lt1" tx1="dk1" bg2="lt2" tx2="dk2" accent1="accent1" accent2="accent2" accent3="accent3" accent4="accent4" accent5="accent5" accent6="accent6" hlink="hlink" folHlink="folHlink"/>
  <p:hf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r>
              <a:rPr lang="en-US" smtClean="0"/>
              <a:t>Capstone Overview</a:t>
            </a:r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r>
              <a:rPr lang="en-US" smtClean="0"/>
              <a:t>Department of Computer Science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E53F06-FDAB-4A00-BB98-A74B7A15162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4260742"/>
      </p:ext>
    </p:extLst>
  </p:cSld>
  <p:clrMap bg1="lt1" tx1="dk1" bg2="lt2" tx2="dk2" accent1="accent1" accent2="accent2" accent3="accent3" accent4="accent4" accent5="accent5" accent6="accent6" hlink="hlink" folHlink="folHlink"/>
  <p:hf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02" name="Rectangle 2"/>
          <p:cNvSpPr>
            <a:spLocks noGrp="1" noChangeArrowheads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The Capstone Experience</a:t>
            </a:r>
            <a:endParaRPr lang="en-US" sz="1300" dirty="0"/>
          </a:p>
        </p:txBody>
      </p:sp>
      <p:sp>
        <p:nvSpPr>
          <p:cNvPr id="51203" name="Rectangle 3"/>
          <p:cNvSpPr>
            <a:spLocks noGrp="1" noChangeArrowheads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Capstone Overview</a:t>
            </a:r>
            <a:endParaRPr lang="en-US" sz="1300" dirty="0"/>
          </a:p>
        </p:txBody>
      </p:sp>
      <p:sp>
        <p:nvSpPr>
          <p:cNvPr id="51204" name="Rectangle 6"/>
          <p:cNvSpPr>
            <a:spLocks noGrp="1" noChangeArrowheads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dirty="0" smtClean="0"/>
              <a:t>Department of Computer Science</a:t>
            </a:r>
            <a:endParaRPr lang="en-US" sz="1300" dirty="0"/>
          </a:p>
        </p:txBody>
      </p:sp>
      <p:sp>
        <p:nvSpPr>
          <p:cNvPr id="51205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F5F811CE-CD7E-4D81-9BCF-E58182075133}" type="slidenum">
              <a:rPr lang="en-US" sz="1300"/>
              <a:pPr eaLnBrk="1" hangingPunct="1"/>
              <a:t>1</a:t>
            </a:fld>
            <a:endParaRPr lang="en-US" sz="1300" dirty="0"/>
          </a:p>
        </p:txBody>
      </p:sp>
      <p:sp>
        <p:nvSpPr>
          <p:cNvPr id="512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120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3805" y="4343703"/>
            <a:ext cx="5030391" cy="4115405"/>
          </a:xfrm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en-US" dirty="0" smtClean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3</a:t>
            </a:fld>
            <a:endParaRPr lang="en-US" sz="130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4</a:t>
            </a:fld>
            <a:endParaRPr lang="en-US" sz="130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5</a:t>
            </a:fld>
            <a:endParaRPr lang="en-US" sz="130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3250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53251" name="Notes Placeholder 2"/>
          <p:cNvSpPr>
            <a:spLocks noGrp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endParaRPr lang="en-US" smtClean="0"/>
          </a:p>
        </p:txBody>
      </p:sp>
      <p:sp>
        <p:nvSpPr>
          <p:cNvPr id="53252" name="Header Placeholder 3"/>
          <p:cNvSpPr>
            <a:spLocks noGrp="1"/>
          </p:cNvSpPr>
          <p:nvPr>
            <p:ph type="hdr" sz="quarter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The Capstone Experience</a:t>
            </a:r>
            <a:endParaRPr lang="en-US" sz="1300"/>
          </a:p>
        </p:txBody>
      </p:sp>
      <p:sp>
        <p:nvSpPr>
          <p:cNvPr id="53253" name="Date Placeholder 4"/>
          <p:cNvSpPr>
            <a:spLocks noGrp="1"/>
          </p:cNvSpPr>
          <p:nvPr>
            <p:ph type="dt" sz="quarter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Capstone Overview</a:t>
            </a:r>
            <a:endParaRPr lang="en-US" sz="1300"/>
          </a:p>
        </p:txBody>
      </p:sp>
      <p:sp>
        <p:nvSpPr>
          <p:cNvPr id="53254" name="Footer Placeholder 5"/>
          <p:cNvSpPr>
            <a:spLocks noGrp="1"/>
          </p:cNvSpPr>
          <p:nvPr>
            <p:ph type="ftr" sz="quarter" idx="4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r>
              <a:rPr lang="en-US" sz="1300" smtClean="0"/>
              <a:t>Department of Computer Science</a:t>
            </a:r>
            <a:endParaRPr lang="en-US" sz="1300"/>
          </a:p>
        </p:txBody>
      </p:sp>
      <p:sp>
        <p:nvSpPr>
          <p:cNvPr id="53255" name="Slide Number Placeholder 6"/>
          <p:cNvSpPr>
            <a:spLocks noGrp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1pPr>
            <a:lvl2pPr marL="702756" indent="-270291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2pPr>
            <a:lvl3pPr marL="1081164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3pPr>
            <a:lvl4pPr marL="1513629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4pPr>
            <a:lvl5pPr marL="1946095" indent="-216233" defTabSz="912983" eaLnBrk="0" hangingPunct="0">
              <a:defRPr sz="1500">
                <a:solidFill>
                  <a:schemeClr val="tx1"/>
                </a:solidFill>
                <a:latin typeface="Arial" charset="0"/>
              </a:defRPr>
            </a:lvl5pPr>
            <a:lvl6pPr marL="2378560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6pPr>
            <a:lvl7pPr marL="2811026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7pPr>
            <a:lvl8pPr marL="3243491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8pPr>
            <a:lvl9pPr marL="3675957" indent="-216233" algn="ctr" defTabSz="912983" eaLnBrk="0" fontAlgn="base" hangingPunct="0">
              <a:spcBef>
                <a:spcPct val="0"/>
              </a:spcBef>
              <a:spcAft>
                <a:spcPct val="0"/>
              </a:spcAft>
              <a:defRPr sz="1500">
                <a:solidFill>
                  <a:schemeClr val="tx1"/>
                </a:solidFill>
                <a:latin typeface="Arial" charset="0"/>
              </a:defRPr>
            </a:lvl9pPr>
          </a:lstStyle>
          <a:p>
            <a:pPr eaLnBrk="1" hangingPunct="1"/>
            <a:fld id="{BF89561D-F82A-40AA-8CA4-E264D2075688}" type="slidenum">
              <a:rPr lang="en-US" sz="1300"/>
              <a:pPr eaLnBrk="1" hangingPunct="1"/>
              <a:t>6</a:t>
            </a:fld>
            <a:endParaRPr lang="en-US" sz="13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apstone.cse.msu.edu/" TargetMode="External"/><Relationship Id="rId2" Type="http://schemas.openxmlformats.org/officeDocument/2006/relationships/image" Target="../media/image3.png"/><Relationship Id="rId1" Type="http://schemas.openxmlformats.org/officeDocument/2006/relationships/slideMaster" Target="../slideMasters/slideMaster1.xml"/><Relationship Id="rId5" Type="http://schemas.openxmlformats.org/officeDocument/2006/relationships/hyperlink" Target="http://www.capstone.cse.msu.edu/2013-08/home/" TargetMode="External"/><Relationship Id="rId4" Type="http://schemas.openxmlformats.org/officeDocument/2006/relationships/image" Target="../media/image4.png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00668" y="2263775"/>
            <a:ext cx="7772400" cy="1470025"/>
          </a:xfrm>
        </p:spPr>
        <p:txBody>
          <a:bodyPr/>
          <a:lstStyle>
            <a:lvl1pPr algn="r">
              <a:defRPr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2268" y="5116551"/>
            <a:ext cx="6400800" cy="1208049"/>
          </a:xfrm>
        </p:spPr>
        <p:txBody>
          <a:bodyPr>
            <a:noAutofit/>
          </a:bodyPr>
          <a:lstStyle>
            <a:lvl1pPr marL="0" indent="0" algn="r">
              <a:spcBef>
                <a:spcPts val="0"/>
              </a:spcBef>
              <a:buNone/>
              <a:defRPr sz="1600">
                <a:solidFill>
                  <a:schemeClr val="tx1"/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pic>
        <p:nvPicPr>
          <p:cNvPr id="7" name="Picture 2"/>
          <p:cNvPicPr>
            <a:picLocks noChangeAspect="1" noChangeArrowheads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164718" y="895350"/>
            <a:ext cx="3308350" cy="7048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algn="ctr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grpSp>
        <p:nvGrpSpPr>
          <p:cNvPr id="13" name="Group 12"/>
          <p:cNvGrpSpPr/>
          <p:nvPr userDrawn="1"/>
        </p:nvGrpSpPr>
        <p:grpSpPr>
          <a:xfrm>
            <a:off x="76200" y="5399049"/>
            <a:ext cx="1618345" cy="1409337"/>
            <a:chOff x="76200" y="5399049"/>
            <a:chExt cx="1618345" cy="1409337"/>
          </a:xfrm>
        </p:grpSpPr>
        <p:pic>
          <p:nvPicPr>
            <p:cNvPr id="9" name="Picture 9" descr="D:\Users\wrd\Documents\CSE498\archive\logo\capstone-logo-green.png">
              <a:hlinkClick r:id="rId3"/>
            </p:cNvPr>
            <p:cNvPicPr>
              <a:picLocks noChangeAspect="1" noChangeArrowheads="1"/>
            </p:cNvPicPr>
            <p:nvPr/>
          </p:nvPicPr>
          <p:blipFill>
            <a:blip r:embed="rId4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rcRect/>
            <a:stretch>
              <a:fillRect/>
            </a:stretch>
          </p:blipFill>
          <p:spPr bwMode="auto">
            <a:xfrm>
              <a:off x="76200" y="5399049"/>
              <a:ext cx="1618345" cy="102833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</p:pic>
        <p:sp>
          <p:nvSpPr>
            <p:cNvPr id="11" name="TextBox 10"/>
            <p:cNvSpPr txBox="1">
              <a:spLocks noChangeArrowheads="1"/>
            </p:cNvSpPr>
            <p:nvPr/>
          </p:nvSpPr>
          <p:spPr bwMode="auto">
            <a:xfrm>
              <a:off x="93210" y="6376586"/>
              <a:ext cx="1584325" cy="431800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1pPr>
              <a:lvl2pPr marL="742950" indent="-28575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2pPr>
              <a:lvl3pPr marL="11430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3pPr>
              <a:lvl4pPr marL="16002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4pPr>
              <a:lvl5pPr marL="2057400" indent="-228600" eaLnBrk="0" hangingPunct="0">
                <a:defRPr sz="1600">
                  <a:solidFill>
                    <a:schemeClr val="tx1"/>
                  </a:solidFill>
                  <a:latin typeface="Arial" charset="0"/>
                </a:defRPr>
              </a:lvl5pPr>
              <a:lvl6pPr marL="25146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6pPr>
              <a:lvl7pPr marL="29718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7pPr>
              <a:lvl8pPr marL="34290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8pPr>
              <a:lvl9pPr marL="3886200" indent="-228600" algn="ctr" eaLnBrk="0" fontAlgn="base" hangingPunct="0">
                <a:spcBef>
                  <a:spcPct val="0"/>
                </a:spcBef>
                <a:spcAft>
                  <a:spcPct val="0"/>
                </a:spcAft>
                <a:defRPr sz="1600">
                  <a:solidFill>
                    <a:schemeClr val="tx1"/>
                  </a:solidFill>
                  <a:latin typeface="Arial" charset="0"/>
                </a:defRPr>
              </a:lvl9pPr>
            </a:lstStyle>
            <a:p>
              <a:pPr algn="l" eaLnBrk="1" hangingPunct="1">
                <a:defRPr/>
              </a:pPr>
              <a:r>
                <a:rPr lang="en-US" sz="1100" i="1" smtClean="0"/>
                <a:t>From Students…</a:t>
              </a:r>
            </a:p>
            <a:p>
              <a:pPr algn="r" eaLnBrk="1" hangingPunct="1">
                <a:defRPr/>
              </a:pPr>
              <a:r>
                <a:rPr lang="en-US" sz="1100" i="1" smtClean="0"/>
                <a:t>…to Professionals</a:t>
              </a:r>
            </a:p>
          </p:txBody>
        </p:sp>
      </p:grpSp>
      <p:sp>
        <p:nvSpPr>
          <p:cNvPr id="8" name="TextBox 7"/>
          <p:cNvSpPr txBox="1"/>
          <p:nvPr userDrawn="1"/>
        </p:nvSpPr>
        <p:spPr>
          <a:xfrm>
            <a:off x="3977268" y="4139625"/>
            <a:ext cx="44958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r>
              <a:rPr lang="en-US" sz="3200" dirty="0" smtClean="0">
                <a:hlinkClick r:id="rId5"/>
              </a:rPr>
              <a:t>The Capstone</a:t>
            </a:r>
            <a:r>
              <a:rPr lang="en-US" sz="3200" baseline="0" dirty="0" smtClean="0">
                <a:hlinkClick r:id="rId5"/>
              </a:rPr>
              <a:t> Experience</a:t>
            </a:r>
            <a:endParaRPr lang="en-US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>
            <a:lvl1pPr marL="234950" indent="-234950">
              <a:defRPr sz="1800"/>
            </a:lvl1pPr>
            <a:lvl2pPr marL="457200" indent="-234950">
              <a:buFont typeface="Wingdings" pitchFamily="2" charset="2"/>
              <a:buChar char="§"/>
              <a:defRPr sz="1500"/>
            </a:lvl2pPr>
            <a:lvl3pPr marL="685800" indent="-230188">
              <a:buFont typeface="Courier New" pitchFamily="49" charset="0"/>
              <a:buChar char="o"/>
              <a:defRPr sz="1200"/>
            </a:lvl3pPr>
            <a:lvl4pPr marL="914400" indent="-228600">
              <a:defRPr sz="1050"/>
            </a:lvl4pPr>
            <a:lvl5pPr marL="1143000" indent="-228600">
              <a:defRPr sz="8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543905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Status Repor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563562"/>
          </a:xfrm>
        </p:spPr>
        <p:txBody>
          <a:bodyPr/>
          <a:lstStyle>
            <a:lvl1pPr>
              <a:defRPr>
                <a:solidFill>
                  <a:srgbClr val="18453B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497589"/>
          </a:xfrm>
        </p:spPr>
        <p:txBody>
          <a:bodyPr>
            <a:normAutofit/>
          </a:bodyPr>
          <a:lstStyle>
            <a:lvl1pPr marL="234950" indent="-234950">
              <a:defRPr sz="2800"/>
            </a:lvl1pPr>
            <a:lvl2pPr marL="457200" indent="-234950">
              <a:buFont typeface="Wingdings" pitchFamily="2" charset="2"/>
              <a:buChar char="§"/>
              <a:defRPr sz="2400"/>
            </a:lvl2pPr>
            <a:lvl3pPr marL="688975" indent="-233363">
              <a:buFont typeface="Courier New" pitchFamily="49" charset="0"/>
              <a:buChar char="o"/>
              <a:defRPr sz="2000"/>
            </a:lvl3pPr>
            <a:lvl4pPr marL="914400" indent="-225425">
              <a:defRPr sz="1800"/>
            </a:lvl4pPr>
            <a:lvl5pPr marL="1146175" indent="-231775">
              <a:defRPr sz="1600"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492875"/>
            <a:ext cx="2133600" cy="365125"/>
          </a:xfrm>
        </p:spPr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90800" y="6492875"/>
            <a:ext cx="4419600" cy="365125"/>
          </a:xfrm>
        </p:spPr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Text Placeholder 9"/>
          <p:cNvSpPr>
            <a:spLocks noGrp="1"/>
          </p:cNvSpPr>
          <p:nvPr>
            <p:ph type="body" sz="quarter" idx="14"/>
          </p:nvPr>
        </p:nvSpPr>
        <p:spPr>
          <a:xfrm>
            <a:off x="457200" y="1592942"/>
            <a:ext cx="8229600" cy="388257"/>
          </a:xfrm>
        </p:spPr>
        <p:txBody>
          <a:bodyPr tIns="91440" anchor="ctr">
            <a:noAutofit/>
          </a:bodyPr>
          <a:lstStyle>
            <a:lvl1pPr marL="0" indent="0">
              <a:spcBef>
                <a:spcPts val="0"/>
              </a:spcBef>
              <a:buNone/>
              <a:defRPr sz="3200" b="0">
                <a:solidFill>
                  <a:srgbClr val="18453B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9" name="Text Placeholder 9"/>
          <p:cNvSpPr>
            <a:spLocks noGrp="1"/>
          </p:cNvSpPr>
          <p:nvPr>
            <p:ph type="body" sz="quarter" idx="15"/>
          </p:nvPr>
        </p:nvSpPr>
        <p:spPr>
          <a:xfrm>
            <a:off x="6858000" y="838200"/>
            <a:ext cx="1828800" cy="646331"/>
          </a:xfrm>
        </p:spPr>
        <p:txBody>
          <a:bodyPr tIns="91440" anchor="ctr">
            <a:noAutofit/>
          </a:bodyPr>
          <a:lstStyle>
            <a:lvl1pPr marL="0" indent="0" algn="r">
              <a:spcBef>
                <a:spcPts val="0"/>
              </a:spcBef>
              <a:buNone/>
              <a:defRPr sz="2000" b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 smtClean="0"/>
              <a:t>Click to edit Master text styles</a:t>
            </a:r>
            <a:endParaRPr lang="en-US" dirty="0"/>
          </a:p>
        </p:txBody>
      </p:sp>
      <p:sp>
        <p:nvSpPr>
          <p:cNvPr id="7" name="TextBox 6"/>
          <p:cNvSpPr txBox="1"/>
          <p:nvPr userDrawn="1"/>
        </p:nvSpPr>
        <p:spPr>
          <a:xfrm>
            <a:off x="457200" y="838200"/>
            <a:ext cx="6400800" cy="646331"/>
          </a:xfrm>
          <a:prstGeom prst="rect">
            <a:avLst/>
          </a:prstGeom>
          <a:noFill/>
        </p:spPr>
        <p:txBody>
          <a:bodyPr wrap="square" rtlCol="0" anchor="ctr">
            <a:spAutoFit/>
          </a:bodyPr>
          <a:lstStyle/>
          <a:p>
            <a:r>
              <a:rPr lang="en-US" sz="3600" smtClean="0"/>
              <a:t>Status</a:t>
            </a:r>
            <a:r>
              <a:rPr lang="en-US" sz="3200" smtClean="0"/>
              <a:t> Report</a:t>
            </a:r>
            <a:endParaRPr lang="en-US" sz="3200"/>
          </a:p>
        </p:txBody>
      </p:sp>
    </p:spTree>
    <p:extLst>
      <p:ext uri="{BB962C8B-B14F-4D97-AF65-F5344CB8AC3E}">
        <p14:creationId xmlns:p14="http://schemas.microsoft.com/office/powerpoint/2010/main" val="3937751097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7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8589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492875"/>
            <a:ext cx="2133600" cy="365125"/>
          </a:xfrm>
          <a:prstGeom prst="rect">
            <a:avLst/>
          </a:prstGeom>
        </p:spPr>
        <p:txBody>
          <a:bodyPr vert="horz" lIns="13716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492875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010400" y="6492875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/>
              <a:t>Overview </a:t>
            </a:r>
            <a:fld id="{B6F15528-21DE-4FAA-801E-634DDDAF4B2B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457200" y="1436649"/>
            <a:ext cx="8686800" cy="152400"/>
          </a:xfrm>
          <a:prstGeom prst="rect">
            <a:avLst/>
          </a:prstGeom>
          <a:solidFill>
            <a:srgbClr val="18453B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 userDrawn="1"/>
        </p:nvSpPr>
        <p:spPr>
          <a:xfrm>
            <a:off x="0" y="1436649"/>
            <a:ext cx="411480" cy="152400"/>
          </a:xfrm>
          <a:prstGeom prst="rect">
            <a:avLst/>
          </a:prstGeom>
          <a:solidFill>
            <a:srgbClr val="A5B6AE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0" name="Picture 2" descr="D:\Users\wrd\Documents\CSE498\archive\logo\capstone\png\green-green.png"/>
          <p:cNvPicPr>
            <a:picLocks noChangeAspect="1" noChangeArrowheads="1"/>
          </p:cNvPicPr>
          <p:nvPr userDrawn="1"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151" y="6478789"/>
            <a:ext cx="544354" cy="34575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60" r:id="rId2"/>
    <p:sldLayoutId id="2147483654" r:id="rId3"/>
    <p:sldLayoutId id="2147483655" r:id="rId4"/>
    <p:sldLayoutId id="2147483661" r:id="rId5"/>
  </p:sldLayoutIdLst>
  <p:timing>
    <p:tnLst>
      <p:par>
        <p:cTn id="1" dur="indefinite" restart="never" nodeType="tmRoot"/>
      </p:par>
    </p:tnLst>
  </p:timing>
  <p:hf hdr="0"/>
  <p:txStyles>
    <p:titleStyle>
      <a:lvl1pPr algn="l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Wingdings" pitchFamily="2" charset="2"/>
        <a:buChar char="§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Wingdings" pitchFamily="2" charset="2"/>
        <a:buChar char="v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01/22: </a:t>
            </a:r>
            <a:r>
              <a:rPr lang="en-US" dirty="0" smtClean="0"/>
              <a:t>Team Status Reports</a:t>
            </a:r>
            <a:br>
              <a:rPr lang="en-US" dirty="0" smtClean="0"/>
            </a:br>
            <a:endParaRPr lang="en-US" dirty="0" smtClean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Dr. Wayne Dyksen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Department of Computer Science and Engineering</a:t>
            </a:r>
          </a:p>
          <a:p>
            <a:r>
              <a:rPr lang="en-US" dirty="0" smtClean="0"/>
              <a:t>Michigan State University</a:t>
            </a:r>
          </a:p>
          <a:p>
            <a:pPr>
              <a:spcBef>
                <a:spcPts val="600"/>
              </a:spcBef>
            </a:pPr>
            <a:r>
              <a:rPr lang="en-US" dirty="0" smtClean="0"/>
              <a:t>Spring 2014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50227231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Instructions</a:t>
            </a:r>
            <a:br>
              <a:rPr lang="en-US" dirty="0" smtClean="0"/>
            </a:br>
            <a:r>
              <a:rPr lang="en-US" dirty="0" smtClean="0"/>
              <a:t>(Delete this slide before submitting.)</a:t>
            </a:r>
            <a:endParaRPr lang="en-US" dirty="0" smtClean="0"/>
          </a:p>
        </p:txBody>
      </p:sp>
      <p:sp>
        <p:nvSpPr>
          <p:cNvPr id="3075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Required Template</a:t>
            </a:r>
          </a:p>
          <a:p>
            <a:pPr lvl="1"/>
            <a:r>
              <a:rPr lang="en-US" dirty="0" smtClean="0"/>
              <a:t>Do not edit the master slides.</a:t>
            </a:r>
          </a:p>
          <a:p>
            <a:pPr lvl="1"/>
            <a:r>
              <a:rPr lang="en-US" dirty="0" smtClean="0"/>
              <a:t>Do not change the organization or number of slides. </a:t>
            </a:r>
          </a:p>
          <a:p>
            <a:pPr lvl="1"/>
            <a:r>
              <a:rPr lang="en-US" dirty="0" smtClean="0"/>
              <a:t>Make your presentation fit within these four slides.</a:t>
            </a:r>
          </a:p>
          <a:p>
            <a:r>
              <a:rPr lang="en-US" dirty="0" smtClean="0"/>
              <a:t>Content</a:t>
            </a:r>
          </a:p>
          <a:p>
            <a:pPr lvl="1"/>
            <a:r>
              <a:rPr lang="en-US" dirty="0" smtClean="0"/>
              <a:t>For the slide titles, replace &lt;Company Name&gt; with your company name as in “Team Auto-Owners”.</a:t>
            </a:r>
          </a:p>
          <a:p>
            <a:pPr lvl="1"/>
            <a:r>
              <a:rPr lang="en-US" dirty="0" smtClean="0"/>
              <a:t>All presentations will be posted on the course web site so do not include company confidential information or anything that your client would not want posted.</a:t>
            </a:r>
          </a:p>
          <a:p>
            <a:pPr lvl="1"/>
            <a:r>
              <a:rPr lang="en-US" dirty="0" smtClean="0"/>
              <a:t>Delete this slide from the presentation.</a:t>
            </a:r>
          </a:p>
          <a:p>
            <a:r>
              <a:rPr lang="en-US" dirty="0" smtClean="0"/>
              <a:t>Presenting</a:t>
            </a:r>
          </a:p>
          <a:p>
            <a:pPr lvl="1"/>
            <a:r>
              <a:rPr lang="en-US" dirty="0" smtClean="0"/>
              <a:t>The order of the presentations during our meeting will be team numerical order.</a:t>
            </a:r>
          </a:p>
          <a:p>
            <a:pPr lvl="1"/>
            <a:r>
              <a:rPr lang="en-US" dirty="0" smtClean="0"/>
              <a:t>The time limit for your presentation is 5 minutes, which will be strictly enforced. </a:t>
            </a:r>
            <a:br>
              <a:rPr lang="en-US" dirty="0" smtClean="0"/>
            </a:br>
            <a:r>
              <a:rPr lang="en-US" dirty="0" smtClean="0"/>
              <a:t>Practice your presentation to ensure that you will finish within the allotted time.</a:t>
            </a:r>
          </a:p>
          <a:p>
            <a:r>
              <a:rPr lang="en-US" dirty="0" smtClean="0"/>
              <a:t>Submission by Email</a:t>
            </a:r>
          </a:p>
          <a:p>
            <a:pPr lvl="1"/>
            <a:r>
              <a:rPr lang="en-US" dirty="0" smtClean="0"/>
              <a:t>All presentations are due via email to me by </a:t>
            </a:r>
            <a:r>
              <a:rPr lang="en-US" u="sng" dirty="0" smtClean="0"/>
              <a:t>midnight, Tuesday, January 21</a:t>
            </a:r>
            <a:r>
              <a:rPr lang="en-US" dirty="0" smtClean="0"/>
              <a:t>.</a:t>
            </a:r>
          </a:p>
          <a:p>
            <a:pPr lvl="1"/>
            <a:r>
              <a:rPr lang="en-US" dirty="0" smtClean="0"/>
              <a:t>For subject, use “Team  &lt;Company Name&gt;: Status Report” as in “Team Urban Science: Status Report”.</a:t>
            </a:r>
          </a:p>
          <a:p>
            <a:pPr lvl="1"/>
            <a:r>
              <a:rPr lang="en-US" dirty="0" smtClean="0"/>
              <a:t>Attach the PowerPoint source file named “team-&lt;company-name&gt;-status-report-presentation.pptx” as in team-auto-owners-status-report-presentation.pptx.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5105400" y="6096000"/>
            <a:ext cx="3886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b="1" dirty="0" smtClean="0">
                <a:solidFill>
                  <a:srgbClr val="FF0000"/>
                </a:solidFill>
              </a:rPr>
              <a:t>DELETE </a:t>
            </a:r>
            <a:r>
              <a:rPr lang="en-US" sz="3600" b="1" dirty="0" smtClean="0">
                <a:solidFill>
                  <a:srgbClr val="FF0000"/>
                </a:solidFill>
              </a:rPr>
              <a:t>THIS SLIDE.</a:t>
            </a:r>
            <a:endParaRPr lang="en-US" sz="3600" b="1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2579501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fr-FR" dirty="0" smtClean="0"/>
              <a:t>Project Description</a:t>
            </a:r>
          </a:p>
          <a:p>
            <a:pPr lvl="1"/>
            <a:r>
              <a:rPr lang="fr-FR" dirty="0" smtClean="0"/>
              <a:t>Description Point 1</a:t>
            </a:r>
          </a:p>
          <a:p>
            <a:pPr lvl="1"/>
            <a:r>
              <a:rPr lang="fr-FR" dirty="0" smtClean="0"/>
              <a:t>Description Point 2</a:t>
            </a:r>
          </a:p>
          <a:p>
            <a:pPr lvl="1"/>
            <a:r>
              <a:rPr lang="fr-FR" dirty="0" smtClean="0"/>
              <a:t>Description Point 3</a:t>
            </a:r>
          </a:p>
          <a:p>
            <a:pPr lvl="1"/>
            <a:r>
              <a:rPr lang="fr-FR" dirty="0" smtClean="0"/>
              <a:t>Description Point 4</a:t>
            </a:r>
          </a:p>
          <a:p>
            <a:r>
              <a:rPr lang="fr-FR" dirty="0" smtClean="0"/>
              <a:t>Project Plan Document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3</a:t>
            </a:r>
            <a:endParaRPr lang="en-US" dirty="0"/>
          </a:p>
          <a:p>
            <a:pPr lvl="1"/>
            <a:r>
              <a:rPr lang="en-US" dirty="0"/>
              <a:t>Status Point </a:t>
            </a:r>
            <a:r>
              <a:rPr lang="en-US" dirty="0" smtClean="0"/>
              <a:t>4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dirty="0" smtClean="0"/>
              <a:t>&lt;Project Title&gt;</a:t>
            </a:r>
            <a:endParaRPr lang="en-US" dirty="0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(1 of 4)</a:t>
            </a:r>
            <a:endParaRPr lang="en-US" dirty="0"/>
          </a:p>
        </p:txBody>
      </p:sp>
      <p:sp>
        <p:nvSpPr>
          <p:cNvPr id="3" name="Right Brace 2"/>
          <p:cNvSpPr/>
          <p:nvPr/>
        </p:nvSpPr>
        <p:spPr>
          <a:xfrm>
            <a:off x="3200400" y="4609237"/>
            <a:ext cx="533400" cy="15240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3733800" y="4494074"/>
            <a:ext cx="5334001" cy="1754326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STATUS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What’s the status of your project plan document?</a:t>
            </a:r>
          </a:p>
          <a:p>
            <a:r>
              <a:rPr lang="en-US" dirty="0" smtClean="0"/>
              <a:t>Have you started it?</a:t>
            </a:r>
          </a:p>
          <a:p>
            <a:r>
              <a:rPr lang="en-US" dirty="0" smtClean="0"/>
              <a:t>How much have you written?</a:t>
            </a:r>
          </a:p>
          <a:p>
            <a:r>
              <a:rPr lang="en-US" dirty="0" smtClean="0"/>
              <a:t>What percentage complete is it?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710579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/>
              <a:t>Server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  <a:p>
            <a:r>
              <a:rPr lang="en-US"/>
              <a:t>Development Systems / Software</a:t>
            </a:r>
          </a:p>
          <a:p>
            <a:pPr lvl="1"/>
            <a:r>
              <a:rPr lang="en-US"/>
              <a:t>Description &amp;/or Status Point 1</a:t>
            </a:r>
          </a:p>
          <a:p>
            <a:pPr lvl="1"/>
            <a:r>
              <a:rPr lang="en-US"/>
              <a:t>Description &amp;/or Status Point 2</a:t>
            </a:r>
          </a:p>
          <a:p>
            <a:pPr lvl="1"/>
            <a:r>
              <a:rPr lang="en-US"/>
              <a:t>Description &amp;/or Status Point 3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smtClean="0"/>
              <a:t>(2 of 4)</a:t>
            </a:r>
            <a:endParaRPr lang="en-US"/>
          </a:p>
        </p:txBody>
      </p:sp>
      <p:sp>
        <p:nvSpPr>
          <p:cNvPr id="9" name="Right Brace 8"/>
          <p:cNvSpPr/>
          <p:nvPr/>
        </p:nvSpPr>
        <p:spPr>
          <a:xfrm>
            <a:off x="5334000" y="2514600"/>
            <a:ext cx="591689" cy="3200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5925689" y="3376136"/>
            <a:ext cx="3142111" cy="147732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STATUS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Are all systems up and running? Have you tested everything?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1382367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Client Contact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Meetings</a:t>
            </a:r>
          </a:p>
          <a:p>
            <a:pPr lvl="1"/>
            <a:r>
              <a:rPr lang="en-US" dirty="0"/>
              <a:t>Status Point 1</a:t>
            </a:r>
          </a:p>
          <a:p>
            <a:pPr lvl="1"/>
            <a:r>
              <a:rPr lang="en-US" dirty="0"/>
              <a:t>Status Point 2</a:t>
            </a:r>
          </a:p>
          <a:p>
            <a:r>
              <a:rPr lang="en-US" dirty="0"/>
              <a:t>Team Organization</a:t>
            </a:r>
          </a:p>
          <a:p>
            <a:pPr lvl="1"/>
            <a:r>
              <a:rPr lang="en-US" dirty="0"/>
              <a:t>Description Point 1</a:t>
            </a:r>
          </a:p>
          <a:p>
            <a:pPr lvl="1"/>
            <a:r>
              <a:rPr lang="en-US" dirty="0"/>
              <a:t>Description Point 2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(3 of 4)</a:t>
            </a:r>
            <a:endParaRPr lang="en-US" dirty="0"/>
          </a:p>
        </p:txBody>
      </p:sp>
      <p:sp>
        <p:nvSpPr>
          <p:cNvPr id="9" name="Right Brace 8"/>
          <p:cNvSpPr/>
          <p:nvPr/>
        </p:nvSpPr>
        <p:spPr>
          <a:xfrm>
            <a:off x="2895600" y="1981200"/>
            <a:ext cx="591689" cy="2819400"/>
          </a:xfrm>
          <a:prstGeom prst="rightBrace">
            <a:avLst/>
          </a:prstGeom>
          <a:ln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TextBox 9"/>
          <p:cNvSpPr txBox="1"/>
          <p:nvPr/>
        </p:nvSpPr>
        <p:spPr>
          <a:xfrm>
            <a:off x="3502215" y="2375237"/>
            <a:ext cx="5531020" cy="203132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en-US" dirty="0" smtClean="0"/>
              <a:t>Include </a:t>
            </a:r>
            <a:r>
              <a:rPr lang="en-US" dirty="0" smtClean="0">
                <a:solidFill>
                  <a:srgbClr val="FF0000"/>
                </a:solidFill>
              </a:rPr>
              <a:t>STATUS</a:t>
            </a:r>
            <a:r>
              <a:rPr lang="en-US" dirty="0" smtClean="0"/>
              <a:t> information.</a:t>
            </a:r>
          </a:p>
          <a:p>
            <a:r>
              <a:rPr lang="en-US" dirty="0" smtClean="0"/>
              <a:t>Have you talked with/met with your client?</a:t>
            </a:r>
          </a:p>
          <a:p>
            <a:r>
              <a:rPr lang="en-US" dirty="0" smtClean="0"/>
              <a:t>Have you scheduled a weekly conference call? When?</a:t>
            </a:r>
          </a:p>
          <a:p>
            <a:r>
              <a:rPr lang="en-US" dirty="0" smtClean="0"/>
              <a:t>Have you schedule an in-person meeting? When?</a:t>
            </a:r>
          </a:p>
          <a:p>
            <a:r>
              <a:rPr lang="en-US" dirty="0" smtClean="0"/>
              <a:t>How many times has your team met so far?</a:t>
            </a:r>
          </a:p>
          <a:p>
            <a:r>
              <a:rPr lang="en-US" dirty="0" smtClean="0"/>
              <a:t>Have you scheduled team meetings? How often?</a:t>
            </a:r>
          </a:p>
          <a:p>
            <a:r>
              <a:rPr lang="en-US" dirty="0" smtClean="0">
                <a:solidFill>
                  <a:srgbClr val="FF0000"/>
                </a:solidFill>
              </a:rPr>
              <a:t>Delete this text box and the brace to the left.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83035557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Team &lt;Company Name&gt;</a:t>
            </a:r>
            <a:endParaRPr lang="en-US" dirty="0"/>
          </a:p>
        </p:txBody>
      </p:sp>
      <p:sp>
        <p:nvSpPr>
          <p:cNvPr id="21507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dirty="0"/>
              <a:t>Risks</a:t>
            </a:r>
          </a:p>
          <a:p>
            <a:r>
              <a:rPr lang="en-US" dirty="0"/>
              <a:t>Risk 1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2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Risk 3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  <a:p>
            <a:r>
              <a:rPr lang="en-US" dirty="0"/>
              <a:t> Risk 4</a:t>
            </a:r>
          </a:p>
          <a:p>
            <a:pPr lvl="1"/>
            <a:r>
              <a:rPr lang="en-US" dirty="0"/>
              <a:t>Description</a:t>
            </a:r>
          </a:p>
          <a:p>
            <a:pPr lvl="1"/>
            <a:r>
              <a:rPr lang="en-US" dirty="0"/>
              <a:t>Mitigation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The Capstone Experience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Team Status Reports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6F15528-21DE-4FAA-801E-634DDDAF4B2B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4"/>
          </p:nvPr>
        </p:nvSpPr>
        <p:spPr/>
        <p:txBody>
          <a:bodyPr/>
          <a:lstStyle/>
          <a:p>
            <a:r>
              <a:rPr lang="en-US" smtClean="0"/>
              <a:t>&lt;Project Title&gt;</a:t>
            </a:r>
            <a:endParaRPr lang="en-US"/>
          </a:p>
        </p:txBody>
      </p:sp>
      <p:sp>
        <p:nvSpPr>
          <p:cNvPr id="12" name="Text Placeholder 11"/>
          <p:cNvSpPr>
            <a:spLocks noGrp="1"/>
          </p:cNvSpPr>
          <p:nvPr>
            <p:ph type="body" sz="quarter" idx="15"/>
          </p:nvPr>
        </p:nvSpPr>
        <p:spPr/>
        <p:txBody>
          <a:bodyPr/>
          <a:lstStyle/>
          <a:p>
            <a:r>
              <a:rPr lang="en-US" dirty="0" smtClean="0"/>
              <a:t>(4 of 4)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5257016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ustom 1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1D3B45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338</TotalTime>
  <Words>524</Words>
  <Application>Microsoft Office PowerPoint</Application>
  <PresentationFormat>On-screen Show (4:3)</PresentationFormat>
  <Paragraphs>125</Paragraphs>
  <Slides>6</Slides>
  <Notes>5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Office Theme</vt:lpstr>
      <vt:lpstr>01/22: Team Status Reports </vt:lpstr>
      <vt:lpstr>Instructions (Delete this slide before submitting.)</vt:lpstr>
      <vt:lpstr>Team &lt;Company Name&gt;</vt:lpstr>
      <vt:lpstr>Team &lt;Company Name&gt;</vt:lpstr>
      <vt:lpstr>Team &lt;Company Name&gt;</vt:lpstr>
      <vt:lpstr>Team &lt;Company Name&gt;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Here’s the Title</dc:title>
  <dc:creator>Wayne</dc:creator>
  <cp:lastModifiedBy>Dr. D.</cp:lastModifiedBy>
  <cp:revision>65</cp:revision>
  <dcterms:created xsi:type="dcterms:W3CDTF">2006-08-16T00:00:00Z</dcterms:created>
  <dcterms:modified xsi:type="dcterms:W3CDTF">2014-01-10T19:43:17Z</dcterms:modified>
</cp:coreProperties>
</file>